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53" r:id="rId2"/>
    <p:sldMasterId id="2147483675" r:id="rId3"/>
    <p:sldMasterId id="2147483663" r:id="rId4"/>
    <p:sldMasterId id="2147483680" r:id="rId5"/>
    <p:sldMasterId id="2147483687" r:id="rId6"/>
  </p:sldMasterIdLst>
  <p:notesMasterIdLst>
    <p:notesMasterId r:id="rId48"/>
  </p:notesMasterIdLst>
  <p:sldIdLst>
    <p:sldId id="256" r:id="rId7"/>
    <p:sldId id="328" r:id="rId8"/>
    <p:sldId id="319" r:id="rId9"/>
    <p:sldId id="294" r:id="rId10"/>
    <p:sldId id="285" r:id="rId11"/>
    <p:sldId id="311" r:id="rId12"/>
    <p:sldId id="312" r:id="rId13"/>
    <p:sldId id="313" r:id="rId14"/>
    <p:sldId id="317" r:id="rId15"/>
    <p:sldId id="316" r:id="rId16"/>
    <p:sldId id="320" r:id="rId17"/>
    <p:sldId id="321" r:id="rId18"/>
    <p:sldId id="323" r:id="rId19"/>
    <p:sldId id="322" r:id="rId20"/>
    <p:sldId id="324" r:id="rId21"/>
    <p:sldId id="325" r:id="rId22"/>
    <p:sldId id="326" r:id="rId23"/>
    <p:sldId id="327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40" r:id="rId35"/>
    <p:sldId id="343" r:id="rId36"/>
    <p:sldId id="344" r:id="rId37"/>
    <p:sldId id="345" r:id="rId38"/>
    <p:sldId id="346" r:id="rId39"/>
    <p:sldId id="347" r:id="rId40"/>
    <p:sldId id="348" r:id="rId41"/>
    <p:sldId id="350" r:id="rId42"/>
    <p:sldId id="349" r:id="rId43"/>
    <p:sldId id="353" r:id="rId44"/>
    <p:sldId id="352" r:id="rId45"/>
    <p:sldId id="351" r:id="rId46"/>
    <p:sldId id="342" r:id="rId47"/>
  </p:sldIdLst>
  <p:sldSz cx="9144000" cy="6858000" type="screen4x3"/>
  <p:notesSz cx="7010400" cy="9296400"/>
  <p:custShowLst>
    <p:custShow name="Custom Show 1" id="0">
      <p:sldLst>
        <p:sld r:id="rId7"/>
        <p:sld r:id="rId10"/>
        <p:sld r:id="rId11"/>
        <p:sld r:id="rId12"/>
        <p:sld r:id="rId13"/>
        <p:sld r:id="rId14"/>
        <p:sld r:id="rId16"/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66FF66"/>
    <a:srgbClr val="243271"/>
    <a:srgbClr val="B2B2B2"/>
    <a:srgbClr val="DDDDDD"/>
    <a:srgbClr val="812C34"/>
    <a:srgbClr val="DFC298"/>
    <a:srgbClr val="DFC299"/>
    <a:srgbClr val="D01240"/>
    <a:srgbClr val="F2E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29" autoAdjust="0"/>
  </p:normalViewPr>
  <p:slideViewPr>
    <p:cSldViewPr>
      <p:cViewPr varScale="1">
        <p:scale>
          <a:sx n="64" d="100"/>
          <a:sy n="64" d="100"/>
        </p:scale>
        <p:origin x="14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B2F3419-D453-46EE-B0D6-53F169763930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884FBEF1-284E-4109-B5FA-A90AB725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BEF1-284E-4109-B5FA-A90AB72523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4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BEF1-284E-4109-B5FA-A90AB72523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4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BEF1-284E-4109-B5FA-A90AB72523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BEF1-284E-4109-B5FA-A90AB72523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BEF1-284E-4109-B5FA-A90AB72523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BEF1-284E-4109-B5FA-A90AB72523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BEF1-284E-4109-B5FA-A90AB725235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9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BEF1-284E-4109-B5FA-A90AB725235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5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E767-B3CA-4A51-BC13-752E12236C6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DD04-F0FD-414C-AF78-15CD44B4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9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4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3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5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8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4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54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HSA 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14400" y="1569183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To facilitate the protection of life and property against man-made and natural disasters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by directing the state's efforts in the areas of prevention, preparedness, mitigation,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response, and recovery. </a:t>
            </a:r>
          </a:p>
        </p:txBody>
      </p:sp>
      <p:pic>
        <p:nvPicPr>
          <p:cNvPr id="7" name="Picture 6" descr="Tod-Buzz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641" y="4244355"/>
            <a:ext cx="275395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8"/>
          <a:stretch/>
        </p:blipFill>
        <p:spPr>
          <a:xfrm>
            <a:off x="228600" y="4244355"/>
            <a:ext cx="2643480" cy="1828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4887" r="-637" b="4887"/>
          <a:stretch/>
        </p:blipFill>
        <p:spPr>
          <a:xfrm>
            <a:off x="3124200" y="4267200"/>
            <a:ext cx="2876694" cy="1828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E5D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GEMHSA Mission</a:t>
            </a:r>
            <a:endParaRPr lang="en-US" sz="2400" b="1" dirty="0">
              <a:solidFill>
                <a:srgbClr val="F2E5D2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7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15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t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F2E5D2"/>
                </a:solidFill>
              </a:defRPr>
            </a:lvl1pPr>
          </a:lstStyle>
          <a:p>
            <a:r>
              <a:rPr lang="en-US" dirty="0" smtClean="0"/>
              <a:t>Slide Title: Franklin Gothic Demi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05000"/>
            <a:ext cx="6553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Titles: Franklin Gothic Demi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447800" y="2895600"/>
            <a:ext cx="640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ranklin Gothic Book" panose="020B05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Body: Franklin Gothic Book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1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38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D01240"/>
                </a:solidFill>
                <a:latin typeface="Franklin Gothic Demi" panose="020B0703020102020204" pitchFamily="34" charset="0"/>
              </a:rPr>
              <a:t>Questions?</a:t>
            </a:r>
            <a:endParaRPr lang="en-US" sz="6600" dirty="0">
              <a:solidFill>
                <a:srgbClr val="D0124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3271"/>
                </a:solidFill>
                <a:latin typeface="Franklin Gothic Demi" panose="020B0703020102020204" pitchFamily="34" charset="0"/>
              </a:rPr>
              <a:t>www.gema.ga.gov		(404) 635-7000			   @</a:t>
            </a:r>
            <a:r>
              <a:rPr lang="en-US" dirty="0" err="1" smtClean="0">
                <a:solidFill>
                  <a:srgbClr val="243271"/>
                </a:solidFill>
                <a:latin typeface="Franklin Gothic Demi" panose="020B0703020102020204" pitchFamily="34" charset="0"/>
              </a:rPr>
              <a:t>GeorgiaEMA</a:t>
            </a:r>
            <a:r>
              <a:rPr lang="en-US" dirty="0" smtClean="0">
                <a:solidFill>
                  <a:srgbClr val="243271"/>
                </a:solidFill>
                <a:latin typeface="Franklin Gothic Demi" panose="020B0703020102020204" pitchFamily="34" charset="0"/>
              </a:rPr>
              <a:t>	</a:t>
            </a:r>
            <a:endParaRPr lang="en-US" dirty="0">
              <a:solidFill>
                <a:srgbClr val="24327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0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HSA 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14400" y="1569183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To facilitate the protection of life and property against man-made and natural disasters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by directing the state's efforts in the areas of prevention, preparedness, mitigation,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response, and recovery. </a:t>
            </a:r>
          </a:p>
        </p:txBody>
      </p:sp>
      <p:pic>
        <p:nvPicPr>
          <p:cNvPr id="7" name="Picture 6" descr="Tod-Buzz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641" y="4244355"/>
            <a:ext cx="275395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8"/>
          <a:stretch/>
        </p:blipFill>
        <p:spPr>
          <a:xfrm>
            <a:off x="228600" y="4244355"/>
            <a:ext cx="2643480" cy="1828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4887" r="-637" b="4887"/>
          <a:stretch/>
        </p:blipFill>
        <p:spPr>
          <a:xfrm>
            <a:off x="3124200" y="4267200"/>
            <a:ext cx="2876694" cy="1828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E5D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GEMHSA Mission</a:t>
            </a:r>
            <a:endParaRPr lang="en-US" sz="2400" b="1" dirty="0">
              <a:solidFill>
                <a:srgbClr val="F2E5D2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07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2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t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F2E5D2"/>
                </a:solidFill>
              </a:defRPr>
            </a:lvl1pPr>
          </a:lstStyle>
          <a:p>
            <a:r>
              <a:rPr lang="en-US" dirty="0" smtClean="0"/>
              <a:t>Slide Title: Franklin Gothic Demi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05000"/>
            <a:ext cx="6553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Titles: Franklin Gothic Demi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447800" y="2895600"/>
            <a:ext cx="640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ranklin Gothic Book" panose="020B05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Body: Franklin Gothic Book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5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38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D01240"/>
                </a:solidFill>
                <a:latin typeface="Franklin Gothic Demi" panose="020B0703020102020204" pitchFamily="34" charset="0"/>
              </a:rPr>
              <a:t>Questions?</a:t>
            </a:r>
            <a:endParaRPr lang="en-US" sz="6600" dirty="0">
              <a:solidFill>
                <a:srgbClr val="D0124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3271"/>
                </a:solidFill>
                <a:latin typeface="Franklin Gothic Demi" panose="020B0703020102020204" pitchFamily="34" charset="0"/>
              </a:rPr>
              <a:t>www.gema.ga.gov		(404) 635-7000			   @</a:t>
            </a:r>
            <a:r>
              <a:rPr lang="en-US" dirty="0" err="1" smtClean="0">
                <a:solidFill>
                  <a:srgbClr val="243271"/>
                </a:solidFill>
                <a:latin typeface="Franklin Gothic Demi" panose="020B0703020102020204" pitchFamily="34" charset="0"/>
              </a:rPr>
              <a:t>GeorgiaEMA</a:t>
            </a:r>
            <a:r>
              <a:rPr lang="en-US" dirty="0" smtClean="0">
                <a:solidFill>
                  <a:srgbClr val="243271"/>
                </a:solidFill>
                <a:latin typeface="Franklin Gothic Demi" panose="020B0703020102020204" pitchFamily="34" charset="0"/>
              </a:rPr>
              <a:t>	</a:t>
            </a:r>
            <a:endParaRPr lang="en-US" dirty="0">
              <a:solidFill>
                <a:srgbClr val="24327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2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HSA Standar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28600"/>
            <a:ext cx="9144001" cy="16002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590800" y="4572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2E5D2"/>
                </a:solidFill>
                <a:latin typeface="Franklin Gothic Demi" panose="020B0703020102020204" pitchFamily="34" charset="0"/>
              </a:rPr>
              <a:t>Georgia Emergency Management </a:t>
            </a:r>
          </a:p>
          <a:p>
            <a:pPr algn="ctr"/>
            <a:r>
              <a:rPr lang="en-US" sz="3200" dirty="0" smtClean="0">
                <a:solidFill>
                  <a:srgbClr val="F2E5D2"/>
                </a:solidFill>
                <a:latin typeface="Franklin Gothic Demi" panose="020B0703020102020204" pitchFamily="34" charset="0"/>
              </a:rPr>
              <a:t>&amp; Homeland Security Agency </a:t>
            </a:r>
            <a:endParaRPr lang="en-US" sz="3200" dirty="0">
              <a:solidFill>
                <a:srgbClr val="F2E5D2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409700" y="4258655"/>
            <a:ext cx="7734300" cy="0"/>
          </a:xfrm>
          <a:prstGeom prst="line">
            <a:avLst/>
          </a:prstGeom>
          <a:ln w="38100" cmpd="sng">
            <a:solidFill>
              <a:srgbClr val="C91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709"/>
            <a:ext cx="2209800" cy="233278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908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4327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Presentation Title: Franklin Gothic Demi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7400" y="4343400"/>
            <a:ext cx="3260464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aseline="0">
                <a:solidFill>
                  <a:srgbClr val="24327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title: Franklin Gothic Book</a:t>
            </a:r>
          </a:p>
        </p:txBody>
      </p:sp>
    </p:spTree>
    <p:extLst>
      <p:ext uri="{BB962C8B-B14F-4D97-AF65-F5344CB8AC3E}">
        <p14:creationId xmlns:p14="http://schemas.microsoft.com/office/powerpoint/2010/main" val="30829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HSA Altern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8626" y="1"/>
            <a:ext cx="9144000" cy="1066800"/>
          </a:xfrm>
          <a:prstGeom prst="rect">
            <a:avLst/>
          </a:prstGeom>
          <a:solidFill>
            <a:srgbClr val="24327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/>
              <a:t>        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2880360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1158680" y="211659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2E5D2"/>
                </a:solidFill>
              </a:rPr>
              <a:t>Georgia Emergency Management &amp;</a:t>
            </a:r>
            <a:r>
              <a:rPr lang="en-US" sz="2000" baseline="0" dirty="0" smtClean="0">
                <a:solidFill>
                  <a:srgbClr val="F2E5D2"/>
                </a:solidFill>
              </a:rPr>
              <a:t> </a:t>
            </a:r>
            <a:r>
              <a:rPr lang="en-US" sz="2000" dirty="0" smtClean="0">
                <a:solidFill>
                  <a:srgbClr val="F2E5D2"/>
                </a:solidFill>
              </a:rPr>
              <a:t>Homeland Security Agency</a:t>
            </a:r>
            <a:endParaRPr lang="en-US" sz="2000" dirty="0">
              <a:solidFill>
                <a:srgbClr val="F2E5D2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0" y="6493184"/>
            <a:ext cx="9144000" cy="365125"/>
          </a:xfrm>
          <a:prstGeom prst="rect">
            <a:avLst/>
          </a:prstGeom>
          <a:solidFill>
            <a:srgbClr val="24327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42942"/>
            <a:ext cx="1018003" cy="107465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4966" y="1219200"/>
            <a:ext cx="4724400" cy="762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243271"/>
                </a:solidFill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2430982"/>
            <a:ext cx="2819400" cy="9144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D01240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 smtClean="0"/>
              <a:t>Presenter’s Name and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7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HSA 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14400" y="1569183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To facilitate the protection of life and property against man-made and natural disasters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by directing the state's efforts in the areas of prevention, preparedness, mitigation,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response, and recovery. </a:t>
            </a:r>
          </a:p>
        </p:txBody>
      </p:sp>
      <p:pic>
        <p:nvPicPr>
          <p:cNvPr id="7" name="Picture 6" descr="Tod-Buzz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641" y="4244355"/>
            <a:ext cx="275395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8"/>
          <a:stretch/>
        </p:blipFill>
        <p:spPr>
          <a:xfrm>
            <a:off x="228600" y="4244355"/>
            <a:ext cx="2643480" cy="1828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4887" r="-637" b="4887"/>
          <a:stretch/>
        </p:blipFill>
        <p:spPr>
          <a:xfrm>
            <a:off x="3124200" y="4267200"/>
            <a:ext cx="2876694" cy="1828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E5D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GEMHSA Mission</a:t>
            </a:r>
            <a:endParaRPr lang="en-US" sz="2400" b="1" dirty="0">
              <a:solidFill>
                <a:srgbClr val="F2E5D2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6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t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F2E5D2"/>
                </a:solidFill>
              </a:defRPr>
            </a:lvl1pPr>
          </a:lstStyle>
          <a:p>
            <a:r>
              <a:rPr lang="en-US" dirty="0" smtClean="0"/>
              <a:t>Slide Title: Franklin Gothic Demi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05000"/>
            <a:ext cx="6553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Titles: Franklin Gothic Demi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447800" y="2895600"/>
            <a:ext cx="640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ranklin Gothic Book" panose="020B05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Body: Franklin Gothic Book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6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38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D01240"/>
                </a:solidFill>
                <a:latin typeface="Franklin Gothic Demi" panose="020B0703020102020204" pitchFamily="34" charset="0"/>
              </a:rPr>
              <a:t>Questions?</a:t>
            </a:r>
            <a:endParaRPr lang="en-US" sz="6600" dirty="0">
              <a:solidFill>
                <a:srgbClr val="D0124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3271"/>
                </a:solidFill>
                <a:latin typeface="Franklin Gothic Demi" panose="020B0703020102020204" pitchFamily="34" charset="0"/>
              </a:rPr>
              <a:t>www.gema.ga.gov		(404) 635-7000			   @</a:t>
            </a:r>
            <a:r>
              <a:rPr lang="en-US" dirty="0" err="1" smtClean="0">
                <a:solidFill>
                  <a:srgbClr val="243271"/>
                </a:solidFill>
                <a:latin typeface="Franklin Gothic Demi" panose="020B0703020102020204" pitchFamily="34" charset="0"/>
              </a:rPr>
              <a:t>GeorgiaEMA</a:t>
            </a:r>
            <a:r>
              <a:rPr lang="en-US" dirty="0" smtClean="0">
                <a:solidFill>
                  <a:srgbClr val="243271"/>
                </a:solidFill>
                <a:latin typeface="Franklin Gothic Demi" panose="020B0703020102020204" pitchFamily="34" charset="0"/>
              </a:rPr>
              <a:t>	</a:t>
            </a:r>
            <a:endParaRPr lang="en-US" dirty="0">
              <a:solidFill>
                <a:srgbClr val="24327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0E767-B3CA-4A51-BC13-752E12236C6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DD04-F0FD-414C-AF78-15CD44B4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7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5" r:id="rId3"/>
    <p:sldLayoutId id="214748365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 txBox="1">
            <a:spLocks/>
          </p:cNvSpPr>
          <p:nvPr/>
        </p:nvSpPr>
        <p:spPr>
          <a:xfrm>
            <a:off x="8626" y="1"/>
            <a:ext cx="9144000" cy="1066800"/>
          </a:xfrm>
          <a:prstGeom prst="rect">
            <a:avLst/>
          </a:prstGeom>
          <a:solidFill>
            <a:srgbClr val="24327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/>
              <a:t>                 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2880360"/>
          </a:xfrm>
          <a:prstGeom prst="rect">
            <a:avLst/>
          </a:prstGeom>
          <a:effectLst>
            <a:softEdge rad="0"/>
          </a:effectLst>
        </p:spPr>
      </p:pic>
      <p:sp>
        <p:nvSpPr>
          <p:cNvPr id="16" name="TextBox 15"/>
          <p:cNvSpPr txBox="1"/>
          <p:nvPr/>
        </p:nvSpPr>
        <p:spPr>
          <a:xfrm>
            <a:off x="1158680" y="211659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5F3E7"/>
                </a:solidFill>
              </a:rPr>
              <a:t>Georgia Emergency Management &amp;</a:t>
            </a:r>
            <a:r>
              <a:rPr lang="en-US" sz="2000" baseline="0" dirty="0" smtClean="0">
                <a:solidFill>
                  <a:srgbClr val="F5F3E7"/>
                </a:solidFill>
              </a:rPr>
              <a:t> </a:t>
            </a:r>
            <a:r>
              <a:rPr lang="en-US" sz="2000" dirty="0" smtClean="0">
                <a:solidFill>
                  <a:srgbClr val="F5F3E7"/>
                </a:solidFill>
              </a:rPr>
              <a:t>Homeland Security Agency</a:t>
            </a:r>
            <a:endParaRPr lang="en-US" sz="2000" dirty="0">
              <a:solidFill>
                <a:srgbClr val="F5F3E7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0" y="6493184"/>
            <a:ext cx="9144000" cy="365125"/>
          </a:xfrm>
          <a:prstGeom prst="rect">
            <a:avLst/>
          </a:prstGeom>
          <a:solidFill>
            <a:srgbClr val="24327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42942"/>
            <a:ext cx="1018003" cy="1074658"/>
          </a:xfrm>
          <a:prstGeom prst="rect">
            <a:avLst/>
          </a:prstGeom>
        </p:spPr>
      </p:pic>
      <p:sp>
        <p:nvSpPr>
          <p:cNvPr id="9" name="Text Placeholder 13"/>
          <p:cNvSpPr txBox="1">
            <a:spLocks/>
          </p:cNvSpPr>
          <p:nvPr/>
        </p:nvSpPr>
        <p:spPr>
          <a:xfrm>
            <a:off x="84966" y="1219200"/>
            <a:ext cx="4724400" cy="762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rgbClr val="24327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10" name="Text Placeholder 15"/>
          <p:cNvSpPr txBox="1">
            <a:spLocks/>
          </p:cNvSpPr>
          <p:nvPr/>
        </p:nvSpPr>
        <p:spPr>
          <a:xfrm>
            <a:off x="6324600" y="2430982"/>
            <a:ext cx="2819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D012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Presenter’s Name and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9177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4125B-C0DF-44D3-A52E-9C3AEDC7956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5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a.emgrants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.emgrant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hsgrants@gema.ga.gov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6175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Georgia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EMGrantsPro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Training for Homeland Security Grant Program and Nonprofit Security Grant Program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343400"/>
            <a:ext cx="3489064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Preparedness Grants &amp; Programs 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sgrants@gema.ga.gov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404) 635-7095 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54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Create New Expense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30680"/>
            <a:ext cx="792522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0"/>
    </mc:Choice>
    <mc:Fallback xmlns="">
      <p:transition spd="slow" advTm="109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60" y="1828800"/>
            <a:ext cx="6424440" cy="484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3070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the Type from the Drop Down.</a:t>
            </a:r>
          </a:p>
        </p:txBody>
      </p:sp>
    </p:spTree>
    <p:extLst>
      <p:ext uri="{BB962C8B-B14F-4D97-AF65-F5344CB8AC3E}">
        <p14:creationId xmlns:p14="http://schemas.microsoft.com/office/powerpoint/2010/main" val="13059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3"/>
    </mc:Choice>
    <mc:Fallback xmlns="">
      <p:transition spd="slow" advTm="111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81" y="2011680"/>
            <a:ext cx="6239119" cy="484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838200"/>
            <a:ext cx="754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Enter the Total Payment Request amount in the Total Documented Amount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Add Project Cost to select the Cost Line item, then enter the amount requested.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Enter a comment in the Justification of Costs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Create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673871" cy="484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2586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Add Document and upload all supporting documentation.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742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90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Upload your supporting 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Supporting Documentation from the Drop Down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Upload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637394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070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Back to Progress Payment Request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6" y="1937376"/>
            <a:ext cx="7174454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1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21027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Submit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628880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45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21027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Leave a Note: </a:t>
            </a:r>
            <a:r>
              <a:rPr lang="en-US" dirty="0" smtClean="0">
                <a:solidFill>
                  <a:srgbClr val="00CC00"/>
                </a:solidFill>
              </a:rPr>
              <a:t>Optional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Then select Submit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318553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11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see </a:t>
            </a:r>
            <a:r>
              <a:rPr lang="en-US" b="1" dirty="0">
                <a:solidFill>
                  <a:srgbClr val="00B050"/>
                </a:solidFill>
              </a:rPr>
              <a:t>“Successfully Submitted” </a:t>
            </a:r>
            <a:r>
              <a:rPr lang="en-US" dirty="0"/>
              <a:t>your </a:t>
            </a:r>
            <a:r>
              <a:rPr lang="en-US" dirty="0" smtClean="0"/>
              <a:t>Payment Request </a:t>
            </a:r>
            <a:r>
              <a:rPr lang="en-US" dirty="0"/>
              <a:t>has been </a:t>
            </a:r>
            <a:r>
              <a:rPr lang="en-US" dirty="0" smtClean="0"/>
              <a:t>submitted. </a:t>
            </a:r>
            <a:r>
              <a:rPr lang="en-US" dirty="0"/>
              <a:t>	</a:t>
            </a:r>
            <a:r>
              <a:rPr lang="en-US" dirty="0" smtClean="0"/>
              <a:t>*This </a:t>
            </a:r>
            <a:r>
              <a:rPr lang="en-US" dirty="0"/>
              <a:t>will notify your </a:t>
            </a:r>
            <a:r>
              <a:rPr lang="en-US" dirty="0" smtClean="0"/>
              <a:t>GEMA/Homeland Security </a:t>
            </a:r>
            <a:r>
              <a:rPr lang="en-US" dirty="0"/>
              <a:t>Grants </a:t>
            </a:r>
            <a:r>
              <a:rPr lang="en-US" dirty="0" smtClean="0"/>
              <a:t>Specialist*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35480"/>
            <a:ext cx="6354533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74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6175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Extensions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6175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Payment Requests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Extensions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Adjustments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Reports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219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New Time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1676400"/>
            <a:ext cx="804247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794028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/>
              <a:t>Enter New Requested Completion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/>
              <a:t>Enter the justification in the Justification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/>
              <a:t>Select Add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/>
              <a:t>Select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45920"/>
            <a:ext cx="544797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18627"/>
            <a:ext cx="762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Leave a Note: </a:t>
            </a:r>
            <a:r>
              <a:rPr lang="en-US" sz="1600" dirty="0">
                <a:solidFill>
                  <a:srgbClr val="00CC00"/>
                </a:solidFill>
              </a:rPr>
              <a:t>Optional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Then select </a:t>
            </a:r>
            <a:r>
              <a:rPr lang="en-US" sz="1600" dirty="0" smtClean="0"/>
              <a:t>Save &amp; Submit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600200"/>
            <a:ext cx="6102143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18627"/>
            <a:ext cx="762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When you see </a:t>
            </a:r>
            <a:r>
              <a:rPr lang="en-US" sz="1600" b="1" dirty="0">
                <a:solidFill>
                  <a:srgbClr val="00B050"/>
                </a:solidFill>
              </a:rPr>
              <a:t>“Successfully Submitted” </a:t>
            </a:r>
            <a:r>
              <a:rPr lang="en-US" sz="1600" dirty="0"/>
              <a:t>your </a:t>
            </a:r>
            <a:r>
              <a:rPr lang="en-US" sz="1600" dirty="0" smtClean="0"/>
              <a:t>Time Extension </a:t>
            </a:r>
            <a:r>
              <a:rPr lang="en-US" sz="1600" dirty="0"/>
              <a:t>has been submitted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	*This will notify your GEMA/Homeland Security Grants Specialist*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65683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6175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Adjustments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38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Cost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Add Document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66437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38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 your </a:t>
            </a:r>
            <a:r>
              <a:rPr lang="en-US" dirty="0" smtClean="0"/>
              <a:t>Budget Adjustment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Supporting Documentation from the Drop Down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Upload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03942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38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Add Note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Add the Program Managers and Grants Specialist as recipients 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Enter “Budget Adjustment Request and the Discipline” in the Subject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Add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828800"/>
            <a:ext cx="70211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6597748" cy="5120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015425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You have </a:t>
            </a:r>
            <a:r>
              <a:rPr lang="en-US" sz="1600" dirty="0"/>
              <a:t>s</a:t>
            </a:r>
            <a:r>
              <a:rPr lang="en-US" sz="1600" dirty="0" smtClean="0"/>
              <a:t>uccessfully submitted </a:t>
            </a:r>
            <a:r>
              <a:rPr lang="en-US" sz="1600" dirty="0"/>
              <a:t>your </a:t>
            </a:r>
            <a:r>
              <a:rPr lang="en-US" sz="1600" dirty="0" smtClean="0"/>
              <a:t>Budget Adjustment. </a:t>
            </a:r>
            <a:endParaRPr lang="en-US" sz="1600" dirty="0"/>
          </a:p>
          <a:p>
            <a:pPr algn="ctr"/>
            <a:r>
              <a:rPr lang="en-US" sz="1600" dirty="0"/>
              <a:t> </a:t>
            </a:r>
            <a:r>
              <a:rPr lang="en-US" sz="1600" dirty="0" smtClean="0"/>
              <a:t>*</a:t>
            </a:r>
            <a:r>
              <a:rPr lang="en-US" sz="1600" dirty="0"/>
              <a:t>This will notify your GEMA/Homeland Security Grants </a:t>
            </a:r>
            <a:r>
              <a:rPr lang="en-US" sz="1600" dirty="0" smtClean="0"/>
              <a:t>Specialists and Program Manager*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17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6175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Reports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6175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Payment Requests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109246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Progress Monitoring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90" y="1471246"/>
            <a:ext cx="679391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752" y="9144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the Progress Report due for completion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6421"/>
            <a:ext cx="832492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752" y="9144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Form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320"/>
            <a:ext cx="766027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752" y="838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Please complete necessary information and Certify the information entered in the form is accurate.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Select Submit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49" y="1295400"/>
            <a:ext cx="569615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752" y="914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Leave a note for your Grant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Submit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588539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When you see </a:t>
            </a:r>
            <a:r>
              <a:rPr lang="en-US" sz="1600" b="1" dirty="0">
                <a:solidFill>
                  <a:srgbClr val="00B050"/>
                </a:solidFill>
              </a:rPr>
              <a:t>“Successfully Submitted” </a:t>
            </a:r>
            <a:r>
              <a:rPr lang="en-US" sz="1600" dirty="0"/>
              <a:t>your </a:t>
            </a:r>
            <a:r>
              <a:rPr lang="en-US" sz="1600" dirty="0" smtClean="0"/>
              <a:t>Progress Report </a:t>
            </a:r>
            <a:r>
              <a:rPr lang="en-US" sz="1600" dirty="0"/>
              <a:t>has been submitted. 	</a:t>
            </a:r>
            <a:endParaRPr lang="en-US" sz="1600" dirty="0" smtClean="0"/>
          </a:p>
          <a:p>
            <a:pPr algn="ctr"/>
            <a:r>
              <a:rPr lang="en-US" sz="1600" dirty="0" smtClean="0"/>
              <a:t>*</a:t>
            </a:r>
            <a:r>
              <a:rPr lang="en-US" sz="1600" dirty="0"/>
              <a:t>This will notify your GEMA/Homeland Security Grants </a:t>
            </a:r>
            <a:r>
              <a:rPr lang="en-US" sz="1600" dirty="0" smtClean="0"/>
              <a:t>Specialist*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12" y="1499175"/>
            <a:ext cx="892868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6175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 Memorandum of Understanding (MOU)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97" y="1524000"/>
            <a:ext cx="3893388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7" y="1600200"/>
            <a:ext cx="3893388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914400"/>
            <a:ext cx="7353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There are two Memorandum of Understandings designated for the Homeland Security Grant Program (HSGP) and/or Nonprofit Security Grant Program (NSGP) and one for the Emergency Management Performance Grant (EMPG).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The MOU is required to gain access to the grants portal…</a:t>
            </a:r>
            <a:r>
              <a:rPr lang="en-US" sz="1200" dirty="0"/>
              <a:t> Georgia </a:t>
            </a:r>
            <a:r>
              <a:rPr lang="en-US" sz="1200" dirty="0" err="1"/>
              <a:t>EMGrantsPro</a:t>
            </a:r>
            <a:r>
              <a:rPr lang="en-US" sz="1200" dirty="0" smtClean="0"/>
              <a:t>. </a:t>
            </a:r>
            <a:r>
              <a:rPr lang="en-US" sz="1200" dirty="0">
                <a:hlinkClick r:id="rId4"/>
              </a:rPr>
              <a:t>https://ga.emgrants.com</a:t>
            </a:r>
            <a:r>
              <a:rPr lang="en-US" sz="1200" dirty="0"/>
              <a:t> </a:t>
            </a:r>
          </a:p>
          <a:p>
            <a:endParaRPr lang="en-US" sz="12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20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73" y="1981200"/>
            <a:ext cx="3728827" cy="484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011680"/>
            <a:ext cx="3772262" cy="484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914400"/>
            <a:ext cx="7353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Chief Elected/Appointed Official or Chief Executive Officer must sign the MOU. (Chairman of the Board of Commissioners, Mayor, Sheriff, Executive Director (NSGP)).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Please list Contact Agents accordingly.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79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6175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Frequently Asked Questions (FAQ)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03" y="1981200"/>
            <a:ext cx="5361401" cy="4663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8382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access Georgia </a:t>
            </a:r>
            <a:r>
              <a:rPr lang="en-US" dirty="0" err="1" smtClean="0"/>
              <a:t>EMGrantsPro</a:t>
            </a:r>
            <a:r>
              <a:rPr lang="en-US" dirty="0" smtClean="0"/>
              <a:t> portal by following the link provided: </a:t>
            </a:r>
            <a:r>
              <a:rPr lang="en-US" dirty="0" smtClean="0">
                <a:hlinkClick r:id="rId3"/>
              </a:rPr>
              <a:t>https://ga.emgrants.com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 your Email and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Sign 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2"/>
    </mc:Choice>
    <mc:Fallback xmlns="">
      <p:transition spd="slow" advTm="11772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Frequently Asked Questions (FAQ)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521797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Are we required to complete a MOU for all grants?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i="1" dirty="0" smtClean="0"/>
              <a:t>No, you are required to complete an access MOU for all Homeland Security Grants and the Emergency Management Performance Grant to gain access to the grants portal.</a:t>
            </a:r>
          </a:p>
          <a:p>
            <a:pPr lvl="1"/>
            <a:endParaRPr lang="en-US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How do we update our MOU with new contacts?</a:t>
            </a:r>
            <a:endParaRPr lang="en-US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i="1" dirty="0" smtClean="0"/>
              <a:t>Please email an updated Exhibit A to </a:t>
            </a:r>
            <a:r>
              <a:rPr lang="en-US" sz="1400" i="1" dirty="0" smtClean="0">
                <a:hlinkClick r:id="rId2"/>
              </a:rPr>
              <a:t>hsgrants@gema.ga.gov</a:t>
            </a:r>
            <a:r>
              <a:rPr lang="en-US" sz="1400" i="1" dirty="0" smtClean="0"/>
              <a:t> . This request must come from one of the contact agents already listed on the MOU.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Can the County Manager or County Administrator sign the MOU?</a:t>
            </a:r>
            <a:endParaRPr lang="en-US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i="1" dirty="0" smtClean="0"/>
              <a:t>If the County Manager or County Administrator has signatory authority, “</a:t>
            </a:r>
            <a:r>
              <a:rPr lang="en-US" sz="1400" i="1" dirty="0" smtClean="0">
                <a:solidFill>
                  <a:srgbClr val="00CC00"/>
                </a:solidFill>
              </a:rPr>
              <a:t>YES</a:t>
            </a:r>
            <a:r>
              <a:rPr lang="en-US" sz="1400" i="1" dirty="0" smtClean="0"/>
              <a:t>” they can sign the MOU , providing supporting documentation of this authority.</a:t>
            </a:r>
            <a:endParaRPr lang="en-US" sz="1400" i="1" dirty="0"/>
          </a:p>
          <a:p>
            <a:pPr lvl="1"/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Do we have to use </a:t>
            </a:r>
            <a:r>
              <a:rPr lang="en-US" sz="1400" b="1" dirty="0" err="1" smtClean="0"/>
              <a:t>EMGrants</a:t>
            </a:r>
            <a:r>
              <a:rPr lang="en-US" sz="1400" b="1" dirty="0" smtClean="0"/>
              <a:t> to apply for grants?</a:t>
            </a:r>
            <a:endParaRPr lang="en-US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i="1" dirty="0" smtClean="0"/>
              <a:t>Yes, you are required to use </a:t>
            </a:r>
            <a:r>
              <a:rPr lang="en-US" sz="1400" i="1" dirty="0" err="1" smtClean="0"/>
              <a:t>EMGrants</a:t>
            </a:r>
            <a:r>
              <a:rPr lang="en-US" sz="1400" i="1" dirty="0" smtClean="0"/>
              <a:t> to apply for Homeland Security Grants and the Emergency Management Performance Grant.</a:t>
            </a:r>
          </a:p>
          <a:p>
            <a:pPr lvl="1"/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When do we start using the system in its entirety (Payment Requests, Advance Requests, Progress Reports, Time Extensions, Budget Adjustments, etc.)?</a:t>
            </a:r>
            <a:endParaRPr lang="en-US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i="1" dirty="0" smtClean="0"/>
              <a:t>Enter all data related to the 2019  Homeland Security Grant Program, Nonprofit Security Grant Program, and Emergency Management  Performance Grants  into </a:t>
            </a:r>
            <a:r>
              <a:rPr lang="en-US" sz="1400" i="1" dirty="0" err="1" smtClean="0"/>
              <a:t>EMGrants</a:t>
            </a:r>
            <a:r>
              <a:rPr lang="en-US" sz="1400" i="1" dirty="0" smtClean="0"/>
              <a:t>.</a:t>
            </a:r>
            <a:endParaRPr lang="en-US" sz="1400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47800" y="2438400"/>
            <a:ext cx="6705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Preparedness Grants &amp; Programs </a:t>
            </a:r>
          </a:p>
          <a:p>
            <a:pPr marL="0" indent="0" algn="ctr">
              <a:buNone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Hsgrants@gema.ga.gov</a:t>
            </a:r>
          </a:p>
          <a:p>
            <a:pPr marL="0" indent="0" algn="ctr">
              <a:buNone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(404) 635-7095 </a:t>
            </a:r>
          </a:p>
          <a:p>
            <a:pPr marL="0" indent="0" algn="ctr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87630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26" y="1816225"/>
            <a:ext cx="792654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2"/>
    </mc:Choice>
    <mc:Fallback xmlns="">
      <p:transition spd="slow" advTm="108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87630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04716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the Project to process your Payment Request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4837"/>
            <a:ext cx="690406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6"/>
    </mc:Choice>
    <mc:Fallback xmlns="">
      <p:transition spd="slow" advTm="1110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586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Create New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694273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2"/>
    </mc:Choice>
    <mc:Fallback xmlns="">
      <p:transition spd="slow" advTm="112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219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New Progress Payment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1676400"/>
            <a:ext cx="804247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7010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3"/>
    </mc:Choice>
    <mc:Fallback xmlns="">
      <p:transition spd="slow" advTm="1119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 to WebEOC for State Responders (SOC 2) (M310-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MHSA 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MHSA">
      <a:majorFont>
        <a:latin typeface="Franklin Gothic Demi"/>
        <a:ea typeface=""/>
        <a:cs typeface=""/>
      </a:majorFont>
      <a:minorFont>
        <a:latin typeface="Franklin Gothic Demi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MHSA Alternate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GEMHSA 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MHSA">
      <a:majorFont>
        <a:latin typeface="Franklin Gothic Demi"/>
        <a:ea typeface=""/>
        <a:cs typeface=""/>
      </a:majorFont>
      <a:minorFont>
        <a:latin typeface="Franklin Gothic Demi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GEMHSA 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MHSA">
      <a:majorFont>
        <a:latin typeface="Franklin Gothic Demi"/>
        <a:ea typeface=""/>
        <a:cs typeface=""/>
      </a:majorFont>
      <a:minorFont>
        <a:latin typeface="Franklin Gothic Demi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WebEOC for State Responders (SOC 2) (M310-2)</Template>
  <TotalTime>20948</TotalTime>
  <Words>715</Words>
  <Application>Microsoft Office PowerPoint</Application>
  <PresentationFormat>On-screen Show (4:3)</PresentationFormat>
  <Paragraphs>100</Paragraphs>
  <Slides>41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  <vt:variant>
        <vt:lpstr>Custom Shows</vt:lpstr>
      </vt:variant>
      <vt:variant>
        <vt:i4>1</vt:i4>
      </vt:variant>
    </vt:vector>
  </HeadingPairs>
  <TitlesOfParts>
    <vt:vector size="54" baseType="lpstr">
      <vt:lpstr>Arial</vt:lpstr>
      <vt:lpstr>Calibri</vt:lpstr>
      <vt:lpstr>Franklin Gothic Book</vt:lpstr>
      <vt:lpstr>Franklin Gothic Demi</vt:lpstr>
      <vt:lpstr>Franklin Gothic Demi Cond</vt:lpstr>
      <vt:lpstr>Wingdings</vt:lpstr>
      <vt:lpstr>Introduction to WebEOC for State Responders (SOC 2) (M310-2)</vt:lpstr>
      <vt:lpstr>GEMHSA Body Slides</vt:lpstr>
      <vt:lpstr>GEMHSA Alternate Title</vt:lpstr>
      <vt:lpstr>Custom Design</vt:lpstr>
      <vt:lpstr>1_GEMHSA Body Slides</vt:lpstr>
      <vt:lpstr>2_GEMHSA Body Slides</vt:lpstr>
      <vt:lpstr>Georgia EMGrantsPro Training for Homeland Security Grant Program and Nonprofit Security Grant Program</vt:lpstr>
      <vt:lpstr>Progress Payment Requests Time Extensions Budget Adjustments Progress Reports</vt:lpstr>
      <vt:lpstr>Progress Payment Requests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Extensions</vt:lpstr>
      <vt:lpstr>PowerPoint Presentation</vt:lpstr>
      <vt:lpstr>PowerPoint Presentation</vt:lpstr>
      <vt:lpstr>PowerPoint Presentation</vt:lpstr>
      <vt:lpstr>PowerPoint Presentation</vt:lpstr>
      <vt:lpstr>Budget Adjustments</vt:lpstr>
      <vt:lpstr>PowerPoint Presentation</vt:lpstr>
      <vt:lpstr>PowerPoint Presentation</vt:lpstr>
      <vt:lpstr>PowerPoint Presentation</vt:lpstr>
      <vt:lpstr>PowerPoint Presentation</vt:lpstr>
      <vt:lpstr>Progress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Memorandum of Understanding (MOU)</vt:lpstr>
      <vt:lpstr>PowerPoint Presentation</vt:lpstr>
      <vt:lpstr>PowerPoint Presentation</vt:lpstr>
      <vt:lpstr>Frequently Asked Questions (FAQ)</vt:lpstr>
      <vt:lpstr>PowerPoint Presentation</vt:lpstr>
      <vt:lpstr>PowerPoint Presentation</vt:lpstr>
      <vt:lpstr>Custom Show 1</vt:lpstr>
    </vt:vector>
  </TitlesOfParts>
  <Company>GEMA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WebEOC for State Responders (SOC 2) (M310-2)</dc:title>
  <dc:creator>Timothy Head</dc:creator>
  <cp:lastModifiedBy>Sheneka Turner</cp:lastModifiedBy>
  <cp:revision>300</cp:revision>
  <cp:lastPrinted>2017-07-14T13:08:53Z</cp:lastPrinted>
  <dcterms:created xsi:type="dcterms:W3CDTF">2016-12-20T19:13:04Z</dcterms:created>
  <dcterms:modified xsi:type="dcterms:W3CDTF">2020-05-11T20:11:45Z</dcterms:modified>
  <cp:contentStatus/>
</cp:coreProperties>
</file>